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Amatic SC"/>
      <p:regular r:id="rId29"/>
      <p:bold r:id="rId30"/>
    </p:embeddedFont>
    <p:embeddedFont>
      <p:font typeface="Source Code Pr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maticS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regular.fntdata"/><Relationship Id="rId30" Type="http://schemas.openxmlformats.org/officeDocument/2006/relationships/font" Target="fonts/AmaticSC-bold.fntdata"/><Relationship Id="rId11" Type="http://schemas.openxmlformats.org/officeDocument/2006/relationships/slide" Target="slides/slide6.xml"/><Relationship Id="rId33" Type="http://schemas.openxmlformats.org/officeDocument/2006/relationships/font" Target="fonts/SourceCodePro-italic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SourceCodePr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22bd351b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22bd351b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активации и дальнейшего входа в систему, пользователь указывает свой номер телефона. На него будет отправлен SMS-код, который необходимо указать в поле на экране. Если пользователь новый, необходимо заполнить информацию о себе.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3c8dd124a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3c8dd124a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Таким образом выглядит профиль пользователя. Из него можно перейти в раздел "Моя семья" и добавить члена семьи, указав тип добавления. В рамках уровня доступа, вы сможете записывать вашего родственника к врачам, просматривать мед.информацию и расписание визитов, управлять ими.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3c8dd124a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3c8dd124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 добавлении ребёнка, пользователю необходимо заполнить форму и новый пользователь будет добавлен. Для добавления взрослого родственника, его профиль уже должен быть создан в приложении. Вы указываете номер телефона добавляемого родственника и вводите код, который он вам сообщит.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441e7645c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441e7645c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При добавлении ребёнка, тип профиля автоматически устанавливается с максимальным функционалом. При добавлении взрослого родственника, добавляемый родственник сам выбирает уровень доступа к его профилю для других членов семьи. Таким образом выглядит готовый раздел "Моя семья".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22bd351b5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22bd351b5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мы знаем, какой это важный и сложный документ в нашей жизни. Но мы ведь живём уже в цифровом пространстве - несмотря на все архаичные способы документирования в обычных поликлиниках. Наш раздел проекта “Медицинская карта” - нечто новое, не похожее на обычное общеупотребимое понятие. Это не тот толмуд, выдаваемый в окошко под запись, это  ресурс, к которому может обратиться в любой момент пользователь, в котором всё структурировано и упорядочено, причём всегда с собой!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3c8dd124a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3c8dd124a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Медкарта позволит аккумулировать, хранить, делиться медицинской информацией. В ней присутствуют как обязательные разделы, так и те, которые пользователь может создать со всеми опциями классификации, поиска, распечатки, настройкой уровня доступа.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441e7645c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441e7645c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Здесь видно, как можно добавить документ в раздел, как это будет выглядеть, а также как выглядит список документов. Его можно редактировать, распечатывать, открывать доступ, пересылать в мессенджерах и почте.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441e7645c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441e7645c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Думаю все сталкивались с записями врачей, рецептами, почерк вам известен. В разделе врачебных записей  всё чётко и понятно - кто, когда и где принимал вас, какой диагноз поставил и что назначил. Также можно распечатать, поделиться, переслать.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441e7645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441e7645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Запись на прием осуществляется через соответствующее меню в карточек клиники, врача и в профиле пациента. При открытии формы записи данные пациента автоматически подтягиваются, остается только выбрать свободное время и подтвердить. После создания записи она будет отображаться в списке. Активные записи отображаются в сразу при нажатии на “мои визиты”, завершенные записи хранятся только в истории.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5d6cf728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5d6cf728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списке клиник можно видеть краткую информацию о клинике, есть возможность фильтровать список для удобного поиска, а также возможность сразу записаться на прием или позвонить. При нажатии на кнопку “подробнее” откроется карточка клиники с полным описанием услуг и врачей.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122bd351b5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122bd351b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5732fe60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5732fe60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5732fe60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5732fe60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441e7645c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441e7645c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 проект рассчитан на подключение к сторонним сервисам - поиску лекарств, аптек, так же в наших планах подключиться к сервисам для поиска ветаптек, ветклиник. Вполне актуально будет создать медкарту питомца, например, если будут запросы на такую услугу.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5732fe60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5732fe60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5732fe60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5732fe60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Всех приветствую ещё раз! Свою работу над проектом мы разделили на 4 равных аспекта. Таким образом каждый участник команды смог отработать практически все инструменты Бизнес-анализа, изученные на курсе. Нами были составлены SV и SRS, построены различные диаграммы для понимания процессов и функциональности.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5732fe60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5732fe60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Наша задумка заключается в создании продукта, который обеспечит оперативное и удобное взаимодействие между пациентом и частными клиниками. Клиникам мы предложим стационарное решение для всей цепочки </a:t>
            </a:r>
            <a:r>
              <a:rPr lang="ru"/>
              <a:t>задействованного</a:t>
            </a:r>
            <a:r>
              <a:rPr lang="ru"/>
              <a:t> медперсонала. Пользователям мы предлагаем мобильное приложение и сайт.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22bd351b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22bd351b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Для пользователя наше решение предусматривает помимо типичных функций, таких как поиск врача, онлайн запись к врачу, поиск медицинских услуг и лекарств, доступ к истории посещений, ещё и семейный аккаунт + медицинская карта, в которую пользователь сможет загружать и хранить свою мед.информацию. А после обеспечения нашей системой клиник, информация о результатах визита будет загружать без участия пользователя.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3c8dd124a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3c8dd124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Клиникам наше решение позволит снизить количество незаполненных записей, оптимизировать численность персонала, сократить время на сбор анамнеза, одновременно повысив точность и тем самым увеличить эффективность приёма для пациента.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данном этапе проекта, мы проработали пользовательскую сторону. Об этом сейчас подробнее.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3c8dd124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3c8dd124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3c8dd124a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3c8dd124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Наши конкуренты представлены такими платформами как Айболит, 103.by, Талон.by, таблетка.</a:t>
            </a:r>
            <a:r>
              <a:rPr lang="ru">
                <a:solidFill>
                  <a:schemeClr val="dk1"/>
                </a:solidFill>
              </a:rPr>
              <a:t>by,ева клиник, доктора.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 Проанализировав их ресурсы кратко можно сказать чем мы будем лучше: наш проект будет направлен в 1-ю очередь на потребности человека, мы исходим из запросов людей, и их действий, когда они нуждаются в медпомощи.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Проект сосредоточит в себе всё необходимое, что достаточно разрозненно у конкурентов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5732fe60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5732fe60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процессе работы над нашим проектом были выделены следующие риски. </a:t>
            </a:r>
            <a:r>
              <a:rPr lang="ru"/>
              <a:t>Из них можно отдельно выделить</a:t>
            </a:r>
            <a:r>
              <a:rPr lang="ru"/>
              <a:t> пользовательский риск (клиенты без смартфона и пожилые люди не смогут пользоваться моб. приложением), риск утечки данных (в связи с постоянным доступом в интернет), риск несвоевременности получения результатов анализов (ввиду некорректного подключения лабораторий к приложению) и риск, связанный со страховыми компаниями.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7.png"/><Relationship Id="rId4" Type="http://schemas.openxmlformats.org/officeDocument/2006/relationships/image" Target="../media/image51.png"/><Relationship Id="rId5" Type="http://schemas.openxmlformats.org/officeDocument/2006/relationships/image" Target="../media/image5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0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8.png"/><Relationship Id="rId4" Type="http://schemas.openxmlformats.org/officeDocument/2006/relationships/image" Target="../media/image7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9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9.png"/><Relationship Id="rId13" Type="http://schemas.openxmlformats.org/officeDocument/2006/relationships/image" Target="../media/image35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Relationship Id="rId15" Type="http://schemas.openxmlformats.org/officeDocument/2006/relationships/image" Target="../media/image10.jpg"/><Relationship Id="rId14" Type="http://schemas.openxmlformats.org/officeDocument/2006/relationships/image" Target="../media/image7.jpg"/><Relationship Id="rId17" Type="http://schemas.openxmlformats.org/officeDocument/2006/relationships/image" Target="../media/image8.png"/><Relationship Id="rId16" Type="http://schemas.openxmlformats.org/officeDocument/2006/relationships/image" Target="../media/image34.png"/><Relationship Id="rId5" Type="http://schemas.openxmlformats.org/officeDocument/2006/relationships/image" Target="../media/image2.jpg"/><Relationship Id="rId19" Type="http://schemas.openxmlformats.org/officeDocument/2006/relationships/image" Target="../media/image13.png"/><Relationship Id="rId6" Type="http://schemas.openxmlformats.org/officeDocument/2006/relationships/image" Target="../media/image6.jpg"/><Relationship Id="rId18" Type="http://schemas.openxmlformats.org/officeDocument/2006/relationships/image" Target="../media/image9.png"/><Relationship Id="rId7" Type="http://schemas.openxmlformats.org/officeDocument/2006/relationships/image" Target="../media/image4.jpg"/><Relationship Id="rId8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3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9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MEDLINE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project </a:t>
            </a:r>
            <a:r>
              <a:rPr lang="ru"/>
              <a:t>for People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6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6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167025" y="79725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Вход/регистрация в MEDLINE</a:t>
            </a:r>
            <a:endParaRPr b="0" sz="3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00" y="919550"/>
            <a:ext cx="2047700" cy="407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150" y="919562"/>
            <a:ext cx="2047700" cy="4071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6900" y="919550"/>
            <a:ext cx="2047705" cy="407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167025" y="79725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255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Профиль пользователя. Добавление </a:t>
            </a:r>
            <a:r>
              <a:rPr b="0" lang="ru" sz="255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в “Моя семья”</a:t>
            </a:r>
            <a:endParaRPr b="0" sz="255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02" y="919550"/>
            <a:ext cx="2047700" cy="4071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8240" y="950100"/>
            <a:ext cx="2016951" cy="401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641" y="950100"/>
            <a:ext cx="2016951" cy="4010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167025" y="79725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Добавление в “Моя семья”</a:t>
            </a:r>
            <a:r>
              <a:rPr b="0" lang="ru" sz="3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b="0" sz="3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525" y="950100"/>
            <a:ext cx="2016951" cy="401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603" y="950100"/>
            <a:ext cx="2016951" cy="401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0451" y="950100"/>
            <a:ext cx="2016951" cy="4010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167025" y="79725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3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“Моя семья” в MEDLINE </a:t>
            </a:r>
            <a:endParaRPr b="0" sz="3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7777" y="827925"/>
            <a:ext cx="2016951" cy="401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5153" y="827925"/>
            <a:ext cx="2016951" cy="401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 rotWithShape="1">
          <a:blip r:embed="rId5">
            <a:alphaModFix/>
          </a:blip>
          <a:srcRect b="21427" l="0" r="1302" t="-2438"/>
          <a:stretch/>
        </p:blipFill>
        <p:spPr>
          <a:xfrm>
            <a:off x="167025" y="1695125"/>
            <a:ext cx="3494450" cy="31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4219400" y="867875"/>
            <a:ext cx="3539400" cy="353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Медицинская </a:t>
            </a:r>
            <a:r>
              <a:rPr lang="ru"/>
              <a:t>карта </a:t>
            </a:r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500" y="675550"/>
            <a:ext cx="2751850" cy="379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050" y="688985"/>
            <a:ext cx="2115700" cy="423649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1765350" y="70675"/>
            <a:ext cx="40320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Разделы медкарты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534" y="694075"/>
            <a:ext cx="2306941" cy="430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8022" y="688975"/>
            <a:ext cx="2231104" cy="430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50" y="750100"/>
            <a:ext cx="2115700" cy="422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868900" y="126700"/>
            <a:ext cx="7165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Добавление документа в раздел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5100" y="790388"/>
            <a:ext cx="2115700" cy="418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8999" y="750124"/>
            <a:ext cx="2115700" cy="42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/>
        </p:nvSpPr>
        <p:spPr>
          <a:xfrm>
            <a:off x="868900" y="126700"/>
            <a:ext cx="7165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Р</a:t>
            </a:r>
            <a:r>
              <a:rPr lang="ru" sz="3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аздел врачебных записей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250" y="835250"/>
            <a:ext cx="2078617" cy="40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442" y="835250"/>
            <a:ext cx="2088528" cy="40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 rotWithShape="1">
          <a:blip r:embed="rId5">
            <a:alphaModFix/>
          </a:blip>
          <a:srcRect b="9820" l="0" r="0" t="0"/>
          <a:stretch/>
        </p:blipFill>
        <p:spPr>
          <a:xfrm>
            <a:off x="510975" y="1064550"/>
            <a:ext cx="2974050" cy="33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/>
        </p:nvSpPr>
        <p:spPr>
          <a:xfrm>
            <a:off x="632700" y="130800"/>
            <a:ext cx="7878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Запись на прием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369" y="906725"/>
            <a:ext cx="2004719" cy="398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9750" y="906713"/>
            <a:ext cx="2004725" cy="3986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/>
        </p:nvSpPr>
        <p:spPr>
          <a:xfrm>
            <a:off x="228850" y="130800"/>
            <a:ext cx="8696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3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Список и карточка клиники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950" y="754200"/>
            <a:ext cx="2054028" cy="40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253" y="754200"/>
            <a:ext cx="2054028" cy="40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Business Analytics of the Future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85525" y="1059625"/>
            <a:ext cx="8746800" cy="38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   </a:t>
            </a:r>
            <a:endParaRPr/>
          </a:p>
          <a:p>
            <a:pPr indent="0" lvl="0" marL="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   Ольга           Евгения 			Светлана			Андрей</a:t>
            </a:r>
            <a:endParaRPr/>
          </a:p>
          <a:p>
            <a:pPr indent="0" lvl="0" marL="0" rtl="0" algn="l">
              <a:lnSpc>
                <a:spcPct val="1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400"/>
              <a:t>п</a:t>
            </a:r>
            <a:r>
              <a:rPr lang="ru" sz="1300"/>
              <a:t>ока начальник отдела   пока </a:t>
            </a:r>
            <a:r>
              <a:rPr lang="ru" sz="1300"/>
              <a:t>экономис</a:t>
            </a:r>
            <a:r>
              <a:rPr lang="ru" sz="1400"/>
              <a:t>т </a:t>
            </a:r>
            <a:r>
              <a:rPr lang="ru"/>
              <a:t>    </a:t>
            </a:r>
            <a:r>
              <a:rPr lang="ru" sz="1100"/>
              <a:t>бывший руководитель закупок</a:t>
            </a:r>
            <a:r>
              <a:rPr lang="ru"/>
              <a:t>     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300" y="720550"/>
            <a:ext cx="33164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575" y="1714475"/>
            <a:ext cx="2088425" cy="20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36363" l="34316" r="22691" t="35313"/>
          <a:stretch/>
        </p:blipFill>
        <p:spPr>
          <a:xfrm>
            <a:off x="4572000" y="1777825"/>
            <a:ext cx="2088300" cy="1961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7900" y="1539125"/>
            <a:ext cx="2396100" cy="23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/>
        </p:nvSpPr>
        <p:spPr>
          <a:xfrm>
            <a:off x="616325" y="392200"/>
            <a:ext cx="788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2" name="Google Shape;232;p32"/>
          <p:cNvSpPr txBox="1"/>
          <p:nvPr/>
        </p:nvSpPr>
        <p:spPr>
          <a:xfrm>
            <a:off x="1536000" y="145900"/>
            <a:ext cx="629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Поиск врача в приложении</a:t>
            </a:r>
            <a:r>
              <a:rPr lang="ru" sz="3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4800"/>
            <a:ext cx="2034816" cy="404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8191" y="944800"/>
            <a:ext cx="2034816" cy="404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3983" y="944800"/>
            <a:ext cx="2034816" cy="404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0799" y="944800"/>
            <a:ext cx="2034816" cy="4046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/>
        </p:nvSpPr>
        <p:spPr>
          <a:xfrm>
            <a:off x="1111200" y="160375"/>
            <a:ext cx="692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Информация и отзывы о враче:</a:t>
            </a:r>
            <a:endParaRPr sz="3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750" y="997100"/>
            <a:ext cx="2008517" cy="39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5117" y="997100"/>
            <a:ext cx="2008517" cy="399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5484" y="997100"/>
            <a:ext cx="2008517" cy="39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Дополнительные сервисы</a:t>
            </a:r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200" y="163600"/>
            <a:ext cx="2380150" cy="462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5850" y="3200400"/>
            <a:ext cx="1584500" cy="15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/>
        </p:nvSpPr>
        <p:spPr>
          <a:xfrm>
            <a:off x="997325" y="425825"/>
            <a:ext cx="732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800">
                <a:latin typeface="Amatic SC"/>
                <a:ea typeface="Amatic SC"/>
                <a:cs typeface="Amatic SC"/>
                <a:sym typeface="Amatic SC"/>
              </a:rPr>
              <a:t>СПАСИБО ЗА ВНИМАНИЕ!</a:t>
            </a:r>
            <a:endParaRPr b="1" sz="48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574" y="1349225"/>
            <a:ext cx="3832650" cy="368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16950" y="0"/>
            <a:ext cx="4374000" cy="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1"/>
                </a:solidFill>
              </a:rPr>
              <a:t>За время проекта мы сделали: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257850" y="571125"/>
            <a:ext cx="3892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AutoNum type="arabicPeriod"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Scope &amp; Vision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AutoNum type="arabicPeriod"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SRS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AutoNum type="arabicPeriod"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Диаграммы (Контекстная, Activity, Use Case, Statuses and Actions, BPMN)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AutoNum type="arabicPeriod"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Исследование рынка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AutoNum type="arabicPeriod"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Анализ конкурентов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AutoNum type="arabicPeriod"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и многое другое..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200" y="673100"/>
            <a:ext cx="2473550" cy="431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6650" y="2141926"/>
            <a:ext cx="4786801" cy="28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9024" y="1794275"/>
            <a:ext cx="3620275" cy="31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9950" y="2571747"/>
            <a:ext cx="6031999" cy="23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9447" y="1966025"/>
            <a:ext cx="3440776" cy="29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5974" y="1639112"/>
            <a:ext cx="4209248" cy="3432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88732" y="1949425"/>
            <a:ext cx="5206518" cy="312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58700" y="1040875"/>
            <a:ext cx="4270025" cy="395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89679" y="886475"/>
            <a:ext cx="3525076" cy="404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14153" y="834399"/>
            <a:ext cx="4374022" cy="404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24353" y="1813450"/>
            <a:ext cx="5469097" cy="325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81935" y="2121175"/>
            <a:ext cx="6064441" cy="29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491194" y="639153"/>
            <a:ext cx="4374024" cy="4351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166750" y="2782353"/>
            <a:ext cx="2361149" cy="236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143437" y="1869600"/>
            <a:ext cx="5830924" cy="28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621700" y="1601759"/>
            <a:ext cx="2473550" cy="3506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324359" y="1794275"/>
            <a:ext cx="5925168" cy="28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265500" y="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MEDLINE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 txBox="1"/>
          <p:nvPr>
            <p:ph idx="2" type="body"/>
          </p:nvPr>
        </p:nvSpPr>
        <p:spPr>
          <a:xfrm>
            <a:off x="4572000" y="724200"/>
            <a:ext cx="4506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00000"/>
                </a:solidFill>
              </a:rPr>
              <a:t>Наша идея - обеспечить продуктом: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00000"/>
                </a:solidFill>
              </a:rPr>
              <a:t>1</a:t>
            </a:r>
            <a:r>
              <a:rPr lang="ru" sz="1700">
                <a:solidFill>
                  <a:srgbClr val="000000"/>
                </a:solidFill>
              </a:rPr>
              <a:t>. </a:t>
            </a:r>
            <a:r>
              <a:rPr b="1" lang="ru" sz="1700">
                <a:solidFill>
                  <a:srgbClr val="000000"/>
                </a:solidFill>
              </a:rPr>
              <a:t>Людей</a:t>
            </a:r>
            <a:r>
              <a:rPr lang="ru" sz="1700">
                <a:solidFill>
                  <a:srgbClr val="000000"/>
                </a:solidFill>
              </a:rPr>
              <a:t>, которые хотят иметь мед.информацию под рукой и быстро записываться на нужное время в нужное место.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00000"/>
                </a:solidFill>
              </a:rPr>
              <a:t>2. </a:t>
            </a:r>
            <a:r>
              <a:rPr b="1" lang="ru" sz="1700">
                <a:solidFill>
                  <a:srgbClr val="000000"/>
                </a:solidFill>
              </a:rPr>
              <a:t>Клиники</a:t>
            </a:r>
            <a:r>
              <a:rPr lang="ru" sz="1700">
                <a:solidFill>
                  <a:srgbClr val="000000"/>
                </a:solidFill>
              </a:rPr>
              <a:t>, которые стремятся повысить удовлетворённость клиентов, тем сам увеличив свою эффективность;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2700"/>
            <a:ext cx="4572000" cy="32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0" y="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MEDLINE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>
            <p:ph idx="1" type="subTitle"/>
          </p:nvPr>
        </p:nvSpPr>
        <p:spPr>
          <a:xfrm>
            <a:off x="162350" y="808448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 MEDLINE пользователь сможет:</a:t>
            </a:r>
            <a:endParaRPr/>
          </a:p>
        </p:txBody>
      </p:sp>
      <p:sp>
        <p:nvSpPr>
          <p:cNvPr id="104" name="Google Shape;104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ru" sz="1600">
                <a:solidFill>
                  <a:srgbClr val="000000"/>
                </a:solidFill>
              </a:rPr>
              <a:t>записать к врачу себя и родственника</a:t>
            </a:r>
            <a:endParaRPr sz="1600">
              <a:solidFill>
                <a:srgbClr val="000000"/>
              </a:solidFill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ru" sz="1600">
                <a:solidFill>
                  <a:srgbClr val="000000"/>
                </a:solidFill>
              </a:rPr>
              <a:t>иметь под рукой свою медицинскую информацию</a:t>
            </a:r>
            <a:endParaRPr sz="1600">
              <a:solidFill>
                <a:srgbClr val="000000"/>
              </a:solidFill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ru" sz="1600">
                <a:solidFill>
                  <a:srgbClr val="000000"/>
                </a:solidFill>
              </a:rPr>
              <a:t>найти нужные клинику, услугу и врача</a:t>
            </a:r>
            <a:endParaRPr sz="1600">
              <a:solidFill>
                <a:srgbClr val="000000"/>
              </a:solidFill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ru" sz="1600">
                <a:solidFill>
                  <a:srgbClr val="000000"/>
                </a:solidFill>
              </a:rPr>
              <a:t>получить онлайн-консультацию врача</a:t>
            </a:r>
            <a:endParaRPr sz="1600">
              <a:solidFill>
                <a:srgbClr val="000000"/>
              </a:solidFill>
            </a:endParaRPr>
          </a:p>
          <a:p>
            <a:pPr indent="0" lvl="0" marL="9144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ru" sz="1600">
                <a:solidFill>
                  <a:srgbClr val="000000"/>
                </a:solidFill>
              </a:rPr>
              <a:t>получать напоминания о визитах и  уведомления об освободившейся записи</a:t>
            </a:r>
            <a:endParaRPr sz="2300"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14575"/>
            <a:ext cx="4572000" cy="32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265500" y="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MEDLINE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5096"/>
            <a:ext cx="4576201" cy="380840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idx="1" type="subTitle"/>
          </p:nvPr>
        </p:nvSpPr>
        <p:spPr>
          <a:xfrm>
            <a:off x="265500" y="1058148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Клиникам </a:t>
            </a:r>
            <a:r>
              <a:rPr lang="ru"/>
              <a:t>MEDLINE позволит</a:t>
            </a:r>
            <a:endParaRPr/>
          </a:p>
        </p:txBody>
      </p:sp>
      <p:sp>
        <p:nvSpPr>
          <p:cNvPr id="113" name="Google Shape;113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ru" sz="1600">
                <a:solidFill>
                  <a:srgbClr val="000000"/>
                </a:solidFill>
              </a:rPr>
              <a:t>снизить количество незаполненных записей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ru" sz="1600">
                <a:solidFill>
                  <a:srgbClr val="000000"/>
                </a:solidFill>
              </a:rPr>
              <a:t>оптимизировать численность персонала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ru" sz="1600">
                <a:solidFill>
                  <a:srgbClr val="000000"/>
                </a:solidFill>
              </a:rPr>
              <a:t>сократить время на сбор анамнеза, одновременно повысив точность 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ru" sz="1600">
                <a:solidFill>
                  <a:srgbClr val="000000"/>
                </a:solidFill>
              </a:rPr>
              <a:t>увеличить эффективность визита для пациента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327675" y="242399"/>
            <a:ext cx="8131500" cy="7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Исследование среди потенциальных пользователей показало нам следующие результаты:</a:t>
            </a:r>
            <a:endParaRPr/>
          </a:p>
        </p:txBody>
      </p:sp>
      <p:pic>
        <p:nvPicPr>
          <p:cNvPr descr="Диаграмма ответов в Формах. Вопрос: Вы чаще посещаете государственную или частную клинику?. Количество ответов: 31&amp;nbsp;ответ."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113" y="1475725"/>
            <a:ext cx="7629775" cy="319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аграмма ответов в Формах. Вопрос: Как вы записываетесь к врачу в частной клинике?. Количество ответов: 31&amp;nbsp;ответ."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634" y="1475725"/>
            <a:ext cx="7624267" cy="319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аграмма ответов в Формах. Вопрос: По какому принципу вы выбираете клинику для посещения? (можно выбрать несколько вариантов). Количество ответов: 31&amp;nbsp;ответ."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2225" y="1475725"/>
            <a:ext cx="7298325" cy="319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аграмма ответов в Формах. Вопрос: Бывало ли такое, что вы хотели записаться к врачу вне рабочего времени клиники и приходилось ждать следующего дня?. Количество ответов: 31&amp;nbsp;ответ." id="122" name="Google Shape;12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875" y="1394775"/>
            <a:ext cx="7216674" cy="3275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аграмма ответов в Формах. Вопрос: Забывали ли вы принести что-нибудь из исследований, анализов на приём к врачу?. Количество ответов: 31&amp;nbsp;ответ." id="123" name="Google Shape;12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2898" y="1475725"/>
            <a:ext cx="7594003" cy="319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аграмма ответов в Формах. Вопрос: Хотели бы вы при повторном визите врача иметь возможность связи с доктором онлайн, вместо необходимости ехать в клинику?. Количество ответов: 31&amp;nbsp;ответ." id="124" name="Google Shape;12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2225" y="1320176"/>
            <a:ext cx="7394674" cy="33500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аграмма ответов в Формах. Вопрос: Есть ли у вас медицинская страховка?. Количество ответов: 31&amp;nbsp;ответ." id="125" name="Google Shape;12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8548" y="1394775"/>
            <a:ext cx="7788352" cy="3275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аграмма ответов в Формах. Вопрос: Какое напоминание о визите вы считаете приемлемым для вас? (можно выбрать несколько вариантов). Количество ответов: 31&amp;nbsp;ответ." id="126" name="Google Shape;126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5088" y="1300400"/>
            <a:ext cx="7216675" cy="338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аграмма ответов в Формах. Вопрос: Опираетесь ли вы на рейтинг и отзывы других людей при выборе врача?. Количество ответов: 31&amp;nbsp;ответ." id="127" name="Google Shape;127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9935" y="1475725"/>
            <a:ext cx="7514265" cy="3156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Диаграмма ответов в Формах. Вопрос: При необходимости купить лекарства, вы.... Количество ответов: 31&amp;nbsp;ответ." id="128" name="Google Shape;128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2563" y="1514496"/>
            <a:ext cx="7394675" cy="3116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265500" y="335363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Конкуренты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200" y="1405107"/>
            <a:ext cx="823000" cy="42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80900">
            <a:off x="5902544" y="1360408"/>
            <a:ext cx="686109" cy="68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37431">
            <a:off x="5114450" y="4021928"/>
            <a:ext cx="1099502" cy="788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6538" y="227616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8199" y="2409799"/>
            <a:ext cx="1494230" cy="36223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6718750" y="-63600"/>
            <a:ext cx="2284200" cy="1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Source Code Pro"/>
                <a:ea typeface="Source Code Pro"/>
                <a:cs typeface="Source Code Pro"/>
                <a:sym typeface="Source Code Pro"/>
              </a:rPr>
              <a:t>    Плюсы           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❏"/>
            </a:pPr>
            <a:r>
              <a:rPr lang="ru" sz="1100">
                <a:latin typeface="Source Code Pro"/>
                <a:ea typeface="Source Code Pro"/>
                <a:cs typeface="Source Code Pro"/>
                <a:sym typeface="Source Code Pro"/>
              </a:rPr>
              <a:t>есть запись онлайн       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❏"/>
            </a:pPr>
            <a:r>
              <a:rPr lang="ru" sz="1100">
                <a:latin typeface="Source Code Pro"/>
                <a:ea typeface="Source Code Pro"/>
                <a:cs typeface="Source Code Pro"/>
                <a:sym typeface="Source Code Pro"/>
              </a:rPr>
              <a:t>поиск врача                                 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❏"/>
            </a:pPr>
            <a:r>
              <a:rPr lang="ru" sz="1100">
                <a:latin typeface="Source Code Pro"/>
                <a:ea typeface="Source Code Pro"/>
                <a:cs typeface="Source Code Pro"/>
                <a:sym typeface="Source Code Pro"/>
              </a:rPr>
              <a:t>поиск клиники            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❏"/>
            </a:pPr>
            <a:r>
              <a:rPr lang="ru" sz="1100">
                <a:latin typeface="Source Code Pro"/>
                <a:ea typeface="Source Code Pro"/>
                <a:cs typeface="Source Code Pro"/>
                <a:sym typeface="Source Code Pro"/>
              </a:rPr>
              <a:t>поиск лекарств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❏"/>
            </a:pPr>
            <a:r>
              <a:rPr lang="ru" sz="1100">
                <a:latin typeface="Source Code Pro"/>
                <a:ea typeface="Source Code Pro"/>
                <a:cs typeface="Source Code Pro"/>
                <a:sym typeface="Source Code Pro"/>
              </a:rPr>
              <a:t>можно взять талон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❏"/>
            </a:pPr>
            <a:r>
              <a:rPr lang="ru" sz="1100">
                <a:latin typeface="Source Code Pro"/>
                <a:ea typeface="Source Code Pro"/>
                <a:cs typeface="Source Code Pro"/>
                <a:sym typeface="Source Code Pro"/>
              </a:rPr>
              <a:t>много информации по теме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6718750" y="1607675"/>
            <a:ext cx="24252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Source Code Pro"/>
                <a:ea typeface="Source Code Pro"/>
                <a:cs typeface="Source Code Pro"/>
                <a:sym typeface="Source Code Pro"/>
              </a:rPr>
              <a:t>    Минусы          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❏"/>
            </a:pPr>
            <a:r>
              <a:rPr lang="ru" sz="1100">
                <a:latin typeface="Source Code Pro"/>
                <a:ea typeface="Source Code Pro"/>
                <a:cs typeface="Source Code Pro"/>
                <a:sym typeface="Source Code Pro"/>
              </a:rPr>
              <a:t>мало клиник для онлайн записи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❏"/>
            </a:pPr>
            <a:r>
              <a:rPr lang="ru" sz="1100">
                <a:latin typeface="Source Code Pro"/>
                <a:ea typeface="Source Code Pro"/>
                <a:cs typeface="Source Code Pro"/>
                <a:sym typeface="Source Code Pro"/>
              </a:rPr>
              <a:t>поиск врача только через клинику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❏"/>
            </a:pPr>
            <a:r>
              <a:rPr lang="ru" sz="1100">
                <a:latin typeface="Source Code Pro"/>
                <a:ea typeface="Source Code Pro"/>
                <a:cs typeface="Source Code Pro"/>
                <a:sym typeface="Source Code Pro"/>
              </a:rPr>
              <a:t>нет единого ресурса для хранения  мед документов 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❏"/>
            </a:pPr>
            <a:r>
              <a:rPr lang="ru" sz="1100">
                <a:latin typeface="Source Code Pro"/>
                <a:ea typeface="Source Code Pro"/>
                <a:cs typeface="Source Code Pro"/>
                <a:sym typeface="Source Code Pro"/>
              </a:rPr>
              <a:t>каждый проект развит только в одном-двух направлениях 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❏"/>
            </a:pPr>
            <a:r>
              <a:rPr lang="ru" sz="1100">
                <a:latin typeface="Source Code Pro"/>
                <a:ea typeface="Source Code Pro"/>
                <a:cs typeface="Source Code Pro"/>
                <a:sym typeface="Source Code Pro"/>
              </a:rPr>
              <a:t>некоторые работают просто как информационные ресурсы 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Source Code Pro"/>
              <a:buChar char="❏"/>
            </a:pPr>
            <a:r>
              <a:rPr lang="ru" sz="1100">
                <a:latin typeface="Source Code Pro"/>
                <a:ea typeface="Source Code Pro"/>
                <a:cs typeface="Source Code Pro"/>
                <a:sym typeface="Source Code Pro"/>
              </a:rPr>
              <a:t>разработаны персонально для 1-й клиники</a:t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51504">
            <a:off x="4821472" y="3275703"/>
            <a:ext cx="1919405" cy="358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58975" y="240125"/>
            <a:ext cx="948900" cy="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91189" y="707475"/>
            <a:ext cx="1206887" cy="2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Риски</a:t>
            </a:r>
            <a:endParaRPr/>
          </a:p>
        </p:txBody>
      </p:sp>
      <p:sp>
        <p:nvSpPr>
          <p:cNvPr id="149" name="Google Shape;149;p21"/>
          <p:cNvSpPr txBox="1"/>
          <p:nvPr>
            <p:ph idx="2" type="body"/>
          </p:nvPr>
        </p:nvSpPr>
        <p:spPr>
          <a:xfrm>
            <a:off x="4572000" y="25"/>
            <a:ext cx="4572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/>
          <a:p>
            <a:pPr indent="-29321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❏"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Пользовательский риск.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Нельзя будет покрыть максимальное число пациентов частных клиник, поэтому системой со стороны пациента не будут пользоваться люди без наличия смартфонов и люди пожилого возраста.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❏"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Сохранность данных пациентов.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Возможность утечки персональных данных пациентов в связи с наличием постоянного доступа в сеть интернет.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❏"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Риск со стороны клиник.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 все клиники могут иметь достаточный технический ресурс, способный поддерживать работу приложения.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❏"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Риск отмен записи со стороны пользователя.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Отмена записей со стороны пациента либо игнорирование приёма вовсе.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❏"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Риск несвоевременности получения результатов анализов из лабораторий.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Возможность некорректного подключения лабораторий к приложению.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❏"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Риск некорректности связи в период онлайн консультации.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Доступ пациента в сеть интернет может быть ограничен либо иметь низкое качество связи.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21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❏"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Риск несвоевременности акцептирования мед. услуг страховыми компаниями.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Возможность некорректной работы операторов страховых компаний в процессе признания страхового случая.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38" y="3248425"/>
            <a:ext cx="3570324" cy="17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